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8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315" r:id="rId3"/>
    <p:sldId id="316" r:id="rId4"/>
    <p:sldId id="339" r:id="rId5"/>
    <p:sldId id="340" r:id="rId6"/>
    <p:sldId id="313" r:id="rId7"/>
    <p:sldId id="318" r:id="rId8"/>
    <p:sldId id="314" r:id="rId9"/>
    <p:sldId id="311" r:id="rId10"/>
    <p:sldId id="265" r:id="rId11"/>
    <p:sldId id="266" r:id="rId12"/>
    <p:sldId id="267" r:id="rId13"/>
    <p:sldId id="257" r:id="rId14"/>
    <p:sldId id="268" r:id="rId15"/>
    <p:sldId id="269" r:id="rId16"/>
    <p:sldId id="270" r:id="rId17"/>
    <p:sldId id="271" r:id="rId18"/>
    <p:sldId id="272" r:id="rId19"/>
    <p:sldId id="273" r:id="rId20"/>
    <p:sldId id="258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59" r:id="rId33"/>
    <p:sldId id="285" r:id="rId34"/>
    <p:sldId id="286" r:id="rId35"/>
    <p:sldId id="287" r:id="rId36"/>
    <p:sldId id="288" r:id="rId37"/>
    <p:sldId id="260" r:id="rId38"/>
    <p:sldId id="289" r:id="rId39"/>
    <p:sldId id="290" r:id="rId40"/>
    <p:sldId id="291" r:id="rId41"/>
    <p:sldId id="292" r:id="rId42"/>
    <p:sldId id="293" r:id="rId43"/>
    <p:sldId id="294" r:id="rId44"/>
    <p:sldId id="261" r:id="rId45"/>
    <p:sldId id="295" r:id="rId46"/>
    <p:sldId id="296" r:id="rId47"/>
    <p:sldId id="262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263" r:id="rId57"/>
    <p:sldId id="310" r:id="rId58"/>
    <p:sldId id="312" r:id="rId59"/>
    <p:sldId id="309" r:id="rId60"/>
    <p:sldId id="264" r:id="rId61"/>
    <p:sldId id="305" r:id="rId62"/>
    <p:sldId id="306" r:id="rId63"/>
    <p:sldId id="307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37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54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20014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МАСТЕР-КЛАСС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2643182"/>
            <a:ext cx="7854696" cy="392909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по нетрадиционному рисованию</a:t>
            </a:r>
          </a:p>
          <a:p>
            <a:pPr algn="ctr"/>
            <a:r>
              <a:rPr lang="ru-RU" sz="4000" dirty="0" smtClean="0">
                <a:solidFill>
                  <a:schemeClr val="bg1"/>
                </a:solidFill>
              </a:rPr>
              <a:t>«Художественное творчество – </a:t>
            </a:r>
          </a:p>
          <a:p>
            <a:pPr algn="ctr"/>
            <a:r>
              <a:rPr lang="ru-RU" sz="4000" dirty="0" smtClean="0">
                <a:solidFill>
                  <a:schemeClr val="bg1"/>
                </a:solidFill>
              </a:rPr>
              <a:t>это необыкновенное чудо»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(для педагогов)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Воспитатель высшей 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квалификационной категории 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Машина Ж.В.</a:t>
            </a:r>
          </a:p>
          <a:p>
            <a:pPr algn="ctr"/>
            <a:endParaRPr lang="ru-RU" sz="1600" dirty="0" smtClean="0">
              <a:solidFill>
                <a:schemeClr val="bg1"/>
              </a:solidFill>
            </a:endParaRPr>
          </a:p>
          <a:p>
            <a:pPr algn="ctr"/>
            <a:endParaRPr lang="ru-RU" sz="16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5383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DSCN49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  <p:transition advTm="2387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DSCN49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  <p:transition advTm="2387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49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645708" y="1588805"/>
            <a:ext cx="5852583" cy="4389437"/>
          </a:xfrm>
        </p:spPr>
      </p:pic>
    </p:spTree>
  </p:cSld>
  <p:clrMapOvr>
    <a:masterClrMapping/>
  </p:clrMapOvr>
  <p:transition advTm="22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Рисование ладошкой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(возраст: от двух лет)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2184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49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411536" y="1522699"/>
            <a:ext cx="5852583" cy="4389437"/>
          </a:xfrm>
        </p:spPr>
      </p:pic>
    </p:spTree>
  </p:cSld>
  <p:clrMapOvr>
    <a:masterClrMapping/>
  </p:clrMapOvr>
  <p:transition advTm="2683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49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625849" y="1517367"/>
            <a:ext cx="5852583" cy="4389437"/>
          </a:xfrm>
        </p:spPr>
      </p:pic>
    </p:spTree>
  </p:cSld>
  <p:clrMapOvr>
    <a:masterClrMapping/>
  </p:clrMapOvr>
  <p:transition advTm="2106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DSCN49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645708" y="1594137"/>
            <a:ext cx="5852583" cy="4389437"/>
          </a:xfrm>
        </p:spPr>
      </p:pic>
    </p:spTree>
  </p:cSld>
  <p:clrMapOvr>
    <a:masterClrMapping/>
  </p:clrMapOvr>
  <p:transition advTm="2636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49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  <p:transition advTm="22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49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645708" y="1594138"/>
            <a:ext cx="5852583" cy="4389437"/>
          </a:xfrm>
        </p:spPr>
      </p:pic>
    </p:spTree>
  </p:cSld>
  <p:clrMapOvr>
    <a:masterClrMapping/>
  </p:clrMapOvr>
  <p:transition advTm="2542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49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  <p:transition advTm="3089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2071678"/>
            <a:ext cx="7854696" cy="450059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Цель: развитие художественных способностей у детей дошкольного возраста средствами нетрадиционных техник изобразительного искусства.</a:t>
            </a:r>
          </a:p>
        </p:txBody>
      </p:sp>
    </p:spTree>
  </p:cSld>
  <p:clrMapOvr>
    <a:masterClrMapping/>
  </p:clrMapOvr>
  <p:transition advTm="5257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Тычок жёсткой полусухой кистью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(возраст: любой)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2106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Содержимое 14" descr="DSCN48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645708" y="1517367"/>
            <a:ext cx="5852583" cy="4389437"/>
          </a:xfrm>
        </p:spPr>
      </p:pic>
    </p:spTree>
  </p:cSld>
  <p:clrMapOvr>
    <a:masterClrMapping/>
  </p:clrMapOvr>
  <p:transition advTm="2075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48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  <p:transition advTm="2558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48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645708" y="1588805"/>
            <a:ext cx="5852583" cy="4389437"/>
          </a:xfrm>
        </p:spPr>
      </p:pic>
    </p:spTree>
  </p:cSld>
  <p:clrMapOvr>
    <a:masterClrMapping/>
  </p:clrMapOvr>
  <p:transition advTm="2434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489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  <p:transition advTm="223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48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645708" y="1594138"/>
            <a:ext cx="5852583" cy="4389437"/>
          </a:xfrm>
        </p:spPr>
      </p:pic>
    </p:spTree>
  </p:cSld>
  <p:clrMapOvr>
    <a:masterClrMapping/>
  </p:clrMapOvr>
  <p:transition advTm="2559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48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645708" y="1588805"/>
            <a:ext cx="5852583" cy="4389437"/>
          </a:xfrm>
        </p:spPr>
      </p:pic>
    </p:spTree>
  </p:cSld>
  <p:clrMapOvr>
    <a:masterClrMapping/>
  </p:clrMapOvr>
  <p:transition advTm="2434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48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  <p:transition advTm="2449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48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  <p:transition advTm="2746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49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645708" y="1588805"/>
            <a:ext cx="5852583" cy="4389437"/>
          </a:xfrm>
        </p:spPr>
      </p:pic>
    </p:spTree>
  </p:cSld>
  <p:clrMapOvr>
    <a:masterClrMapping/>
  </p:clrMapOvr>
  <p:transition advTm="2418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714356"/>
            <a:ext cx="7854696" cy="585791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Задачи:</a:t>
            </a:r>
          </a:p>
          <a:p>
            <a:pPr marL="342900" indent="-342900" algn="l">
              <a:buClrTx/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</a:rPr>
              <a:t> познакомить с нетрадиционными изобразительными техниками;</a:t>
            </a:r>
          </a:p>
          <a:p>
            <a:pPr marL="342900" indent="-342900" algn="l">
              <a:buClrTx/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</a:rPr>
              <a:t>научить использовать материалы и оборудование для рисования нетрадиционными техниками;</a:t>
            </a:r>
          </a:p>
          <a:p>
            <a:pPr marL="342900" indent="-342900" algn="l">
              <a:buClrTx/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</a:rPr>
              <a:t>совершенствовать умения и навыки в свободном экспериментировании с материалами, необходимыми для работы в нетрадиционных изобразительных техниках;</a:t>
            </a:r>
          </a:p>
          <a:p>
            <a:pPr marL="342900" indent="-342900" algn="l">
              <a:buClrTx/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</a:rPr>
              <a:t>закрепить умение украшать простые по форме предметы элементами из нетрадиционной техники рисования;</a:t>
            </a:r>
          </a:p>
          <a:p>
            <a:pPr marL="342900" indent="-342900" algn="l">
              <a:buClrTx/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</a:rPr>
              <a:t>учить комбинировать различные техники нетрадиционного рисования при изображении пейзажа, натюрморта;</a:t>
            </a:r>
          </a:p>
          <a:p>
            <a:pPr marL="342900" indent="-342900" algn="l">
              <a:buClrTx/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</a:rPr>
              <a:t>развивать чувство композиции, ассоциативное мышление, восприятие цвета, формы, величины предмета;</a:t>
            </a:r>
          </a:p>
          <a:p>
            <a:pPr marL="342900" indent="-342900" algn="l">
              <a:buClrTx/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</a:rPr>
              <a:t>воспитывать интерес к творческой изобразительной деятельности.</a:t>
            </a:r>
          </a:p>
        </p:txBody>
      </p:sp>
    </p:spTree>
  </p:cSld>
  <p:clrMapOvr>
    <a:masterClrMapping/>
  </p:clrMapOvr>
  <p:transition advTm="10093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49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645708" y="1594138"/>
            <a:ext cx="5852583" cy="4389437"/>
          </a:xfrm>
        </p:spPr>
      </p:pic>
    </p:spTree>
  </p:cSld>
  <p:clrMapOvr>
    <a:masterClrMapping/>
  </p:clrMapOvr>
  <p:transition advTm="2137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49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  <p:transition advTm="2699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Рисование по сырой бумаге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(возраст: от четырёх лет)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17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48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  <p:transition advTm="2309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48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  <p:transition advTm="2449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DSCN48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  <p:transition advTm="259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48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  <p:transition advTm="2277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Отпечатки листьев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(возраст: от пяти лет)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2153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48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  <p:transition advTm="2995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48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645708" y="1588806"/>
            <a:ext cx="5852583" cy="4389437"/>
          </a:xfrm>
        </p:spPr>
      </p:pic>
    </p:spTree>
  </p:cSld>
  <p:clrMapOvr>
    <a:masterClrMapping/>
  </p:clrMapOvr>
  <p:transition advTm="2652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714356"/>
            <a:ext cx="7854696" cy="5857916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sz="2000" dirty="0" smtClean="0">
                <a:solidFill>
                  <a:schemeClr val="bg1"/>
                </a:solidFill>
              </a:rPr>
              <a:t>	Нетрадиционное рисование - это толчок к развитию воображения, творчества, проявлению самостоятельности, инициативы, выражению индивидуальности. </a:t>
            </a:r>
          </a:p>
          <a:p>
            <a:pPr algn="just"/>
            <a:r>
              <a:rPr lang="ru-RU" sz="2000" dirty="0" smtClean="0">
                <a:solidFill>
                  <a:schemeClr val="bg1"/>
                </a:solidFill>
              </a:rPr>
              <a:t>	Рисовать необычным способом с детьми в детском саду и использовать при этом различные материалы, которые вызывают у детей огромные положительные эмоции. Рисование очень увлекает детей, особенно нетрадиционное, дети с огромным желанием рисуют, творят и сочиняют что-то новое сами. Чтобы привить детям любовь к изобразительному искусству, вызвать интерес к рисованию необходимо начать с игры. Для этого кстати подходят нетрадиционные способы рисования, которые сопутствуя традиционным способам рисования, творят чудеса и превращают обычные занятия в игру, сказку. Каждая нетрадиционная техника - это игра, доставляющая ребёнку радость, положительные эмоции. Рисуя этими способами, дети не бояться ошибиться, так как всё легко можно исправить, а из ошибки можно придумать что-то новое, необычное, и ребёнок обретает уверенность в себе, начинает чувствовать себя художником. У него появляется интерес, а вместе с тем и желание рисовать.  </a:t>
            </a:r>
          </a:p>
          <a:p>
            <a:pPr algn="just"/>
            <a:r>
              <a:rPr lang="ru-RU" sz="2000" dirty="0" smtClean="0">
                <a:solidFill>
                  <a:schemeClr val="bg1"/>
                </a:solidFill>
              </a:rPr>
              <a:t>	Нетрадиционно техникой рисовать можно как угодно, чем угодно, и где угодно. Разнообразие материалов ставит новые задачи и заставляет всё время, что-нибудь придумывать. Она не утомляет детей, у них сохраняется высокая активность и работоспособность на протяжении всего времени рисования. Нетрадиционное рисование - это способ самовыражения, общение с самим собой, отличные средства не только для поднятия настроения, но и для взгляда на мир другими глазами, открытие в себе новых возможностей.</a:t>
            </a:r>
          </a:p>
          <a:p>
            <a:pPr algn="ctr"/>
            <a:endParaRPr lang="ru-RU" sz="20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10093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48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  <p:transition advTm="2433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48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  <p:transition advTm="2559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48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  <p:transition advTm="2589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49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  <p:transition advTm="2387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Монотипия предметная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(возраст: от пяти лет)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2355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49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  <p:transition advTm="2403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48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  <p:transition advTm="2184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Монотипия пейзажная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(возраст: от шести лет)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234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48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  <p:transition advTm="2449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48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645708" y="1588805"/>
            <a:ext cx="5852583" cy="4389437"/>
          </a:xfrm>
        </p:spPr>
      </p:pic>
    </p:spTree>
  </p:cSld>
  <p:clrMapOvr>
    <a:masterClrMapping/>
  </p:clrMapOvr>
  <p:transition advTm="2543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32656"/>
            <a:ext cx="7854696" cy="6239616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sz="2300" dirty="0" smtClean="0"/>
              <a:t>	</a:t>
            </a:r>
            <a:r>
              <a:rPr lang="ru-RU" sz="2300" dirty="0" smtClean="0">
                <a:solidFill>
                  <a:schemeClr val="bg1"/>
                </a:solidFill>
              </a:rPr>
              <a:t>Для детей в творчестве больше важен сам процесс рисования, чем его конечный результат. А мы, взрослые, заинтересованы в конечном продукте нашей деятельности. Здесь же  развитию творчества нет границ: Рисование пальчиками и ладошками, кляксография, тычок жёсткой полусухой кистью, оттиск смятой бумагой,  точечный рисунок, </a:t>
            </a:r>
            <a:r>
              <a:rPr lang="ru-RU" sz="2300" dirty="0" err="1" smtClean="0">
                <a:solidFill>
                  <a:schemeClr val="bg1"/>
                </a:solidFill>
              </a:rPr>
              <a:t>набрызг</a:t>
            </a:r>
            <a:r>
              <a:rPr lang="ru-RU" sz="2300" dirty="0" smtClean="0">
                <a:solidFill>
                  <a:schemeClr val="bg1"/>
                </a:solidFill>
              </a:rPr>
              <a:t>, отпечатки листьев, </a:t>
            </a:r>
            <a:r>
              <a:rPr lang="ru-RU" sz="2300" dirty="0" err="1" smtClean="0">
                <a:solidFill>
                  <a:schemeClr val="bg1"/>
                </a:solidFill>
              </a:rPr>
              <a:t>ниткография</a:t>
            </a:r>
            <a:r>
              <a:rPr lang="ru-RU" sz="2300" dirty="0" smtClean="0">
                <a:solidFill>
                  <a:schemeClr val="bg1"/>
                </a:solidFill>
              </a:rPr>
              <a:t>, монотипия. рисование на мокрой бумаге, рисование ватными палочками, штампами из овощей, рисование свечёй. </a:t>
            </a:r>
          </a:p>
          <a:p>
            <a:pPr algn="just"/>
            <a:r>
              <a:rPr lang="ru-RU" sz="2300" dirty="0" smtClean="0">
                <a:solidFill>
                  <a:schemeClr val="bg1"/>
                </a:solidFill>
              </a:rPr>
              <a:t>	Нетрадиционные техники рисования демонстрируют необычные сочетания материалов и инструментов. Достоинством таких техник является универсальность их использования. Нетрадиционные техники рисования оказывают положительное влияние на их ребёнка, по этому необходимо использование их в детском творчестве. </a:t>
            </a:r>
          </a:p>
          <a:p>
            <a:pPr algn="just"/>
            <a:r>
              <a:rPr lang="ru-RU" sz="2300" dirty="0" smtClean="0">
                <a:solidFill>
                  <a:schemeClr val="bg1"/>
                </a:solidFill>
              </a:rPr>
              <a:t>	Педагог должен строить свою работу с детьми так, чтобы на всех этапах возрастного развития ребёнку сопутствовали всё новые и новые методики рисования нетрадиционными способами.</a:t>
            </a:r>
          </a:p>
          <a:p>
            <a:pPr algn="just"/>
            <a:r>
              <a:rPr lang="ru-RU" sz="2300" dirty="0" smtClean="0">
                <a:solidFill>
                  <a:schemeClr val="bg1"/>
                </a:solidFill>
              </a:rPr>
              <a:t> </a:t>
            </a:r>
          </a:p>
          <a:p>
            <a:pPr algn="just"/>
            <a:r>
              <a:rPr lang="ru-RU" sz="2300" dirty="0" smtClean="0">
                <a:solidFill>
                  <a:schemeClr val="bg1"/>
                </a:solidFill>
              </a:rPr>
              <a:t>	А сегодня мы с вами познакомимся и попробуем порисовать теми нетрадиционными техниками, которые реально можно применять к детям дошкольного возраста. Рисование это не та область, где нужно следовать правилам: "Держи карандаш правильно", "Не размазывай краски", "Не выходи за контур рисунка". Так ребёнок замыкается, отказывается рисовать. Нетрадиционное рисование именно то творчество, где можно дать ребёнку дать простор для самовыражения и сказать ему: "Выбирай, чем ты хочешь сегодня рисовать, на чем и как рисовать".</a:t>
            </a:r>
          </a:p>
          <a:p>
            <a:pPr algn="just"/>
            <a:r>
              <a:rPr lang="ru-RU" sz="2300" dirty="0" smtClean="0">
                <a:solidFill>
                  <a:schemeClr val="bg1"/>
                </a:solidFill>
              </a:rPr>
              <a:t>	Ладошки. пальчики, листочки и т.д. становятся прекрасными инструментами для создания творческих композиций. Потребность детей в передаче своих чувств удовлетворяется в рисовании не только красками. Как полезно взрослым вернуться в детство и вместе с ребёнком творить чудо, не поддающиеся никаким правилам. Альтернативное рисование - отличное средство от стресса и усталости. Рисовать только кисточкой - это же скучно.</a:t>
            </a:r>
          </a:p>
          <a:p>
            <a:pPr algn="just"/>
            <a:endParaRPr lang="ru-RU" sz="20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10093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48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645708" y="1588806"/>
            <a:ext cx="5852583" cy="4389437"/>
          </a:xfrm>
        </p:spPr>
      </p:pic>
    </p:spTree>
  </p:cSld>
  <p:clrMapOvr>
    <a:masterClrMapping/>
  </p:clrMapOvr>
  <p:transition advTm="2496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48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645708" y="1588805"/>
            <a:ext cx="5852583" cy="4389437"/>
          </a:xfrm>
        </p:spPr>
      </p:pic>
    </p:spTree>
  </p:cSld>
  <p:clrMapOvr>
    <a:masterClrMapping/>
  </p:clrMapOvr>
  <p:transition advTm="2387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49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645708" y="1588805"/>
            <a:ext cx="5852583" cy="4389437"/>
          </a:xfrm>
        </p:spPr>
      </p:pic>
    </p:spTree>
  </p:cSld>
  <p:clrMapOvr>
    <a:masterClrMapping/>
  </p:clrMapOvr>
  <p:transition advTm="2698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49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645708" y="1588805"/>
            <a:ext cx="5852583" cy="4389437"/>
          </a:xfrm>
        </p:spPr>
      </p:pic>
    </p:spTree>
  </p:cSld>
  <p:clrMapOvr>
    <a:masterClrMapping/>
  </p:clrMapOvr>
  <p:transition advTm="2356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49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  <p:transition advTm="2356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49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  <p:transition advTm="2152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Ниткография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(возраст: от шести лет)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2044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49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  <p:transition advTm="2792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49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645708" y="1588805"/>
            <a:ext cx="5852583" cy="4389437"/>
          </a:xfrm>
        </p:spPr>
      </p:pic>
    </p:spTree>
  </p:cSld>
  <p:clrMapOvr>
    <a:masterClrMapping/>
  </p:clrMapOvr>
  <p:transition advTm="3198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49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645708" y="1517367"/>
            <a:ext cx="5852583" cy="4389437"/>
          </a:xfrm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Методическая литература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Содержимое 3" descr="DSCN49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  <p:transition advTm="4539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Набрызг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(возраст: от шести лет)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2137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49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  <p:transition advTm="3495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49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  <p:transition advTm="3744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49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  <p:transition advTm="259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Работа педагогов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2137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_33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79922" y="1935163"/>
            <a:ext cx="6584156" cy="4389437"/>
          </a:xfrm>
        </p:spPr>
      </p:pic>
    </p:spTree>
  </p:cSld>
  <p:clrMapOvr>
    <a:masterClrMapping/>
  </p:clrMapOvr>
  <p:transition advTm="2590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33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79922" y="1935163"/>
            <a:ext cx="6584156" cy="4389437"/>
          </a:xfrm>
        </p:spPr>
      </p:pic>
    </p:spTree>
  </p:cSld>
  <p:clrMapOvr>
    <a:masterClrMapping/>
  </p:clrMapOvr>
  <p:transition advTm="259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_33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79922" y="1935163"/>
            <a:ext cx="6584156" cy="4389437"/>
          </a:xfrm>
        </p:spPr>
      </p:pic>
    </p:spTree>
  </p:cSld>
  <p:clrMapOvr>
    <a:masterClrMapping/>
  </p:clrMapOvr>
  <p:transition advTm="2590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33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79922" y="1935163"/>
            <a:ext cx="6584156" cy="4389437"/>
          </a:xfrm>
        </p:spPr>
      </p:pic>
    </p:spTree>
  </p:cSld>
  <p:clrMapOvr>
    <a:masterClrMapping/>
  </p:clrMapOvr>
  <p:transition advTm="2590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_33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79922" y="1935163"/>
            <a:ext cx="6584156" cy="4389437"/>
          </a:xfrm>
        </p:spPr>
      </p:pic>
    </p:spTree>
  </p:cSld>
  <p:clrMapOvr>
    <a:masterClrMapping/>
  </p:clrMapOvr>
  <p:transition advTm="259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714356"/>
            <a:ext cx="7854696" cy="5857916"/>
          </a:xfrm>
        </p:spPr>
        <p:txBody>
          <a:bodyPr>
            <a:noAutofit/>
          </a:bodyPr>
          <a:lstStyle/>
          <a:p>
            <a:pPr lvl="0" algn="l">
              <a:buClrTx/>
              <a:buFont typeface="Arial" pitchFamily="34" charset="0"/>
              <a:buChar char="•"/>
            </a:pPr>
            <a:r>
              <a:rPr lang="ru-RU" sz="1600" dirty="0" err="1" smtClean="0">
                <a:solidFill>
                  <a:schemeClr val="bg1"/>
                </a:solidFill>
              </a:rPr>
              <a:t>Копцева</a:t>
            </a:r>
            <a:r>
              <a:rPr lang="ru-RU" sz="1600" dirty="0" smtClean="0">
                <a:solidFill>
                  <a:schemeClr val="bg1"/>
                </a:solidFill>
              </a:rPr>
              <a:t> Т.А. «Природа и художник» - Сфера, 2008.</a:t>
            </a:r>
          </a:p>
          <a:p>
            <a:pPr lvl="0" algn="l">
              <a:buClrTx/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bg1"/>
                </a:solidFill>
              </a:rPr>
              <a:t>Комарова Т.С. «Занятия по </a:t>
            </a:r>
            <a:r>
              <a:rPr lang="ru-RU" sz="1600" dirty="0" err="1" smtClean="0">
                <a:solidFill>
                  <a:schemeClr val="bg1"/>
                </a:solidFill>
              </a:rPr>
              <a:t>изодеятельности</a:t>
            </a:r>
            <a:r>
              <a:rPr lang="ru-RU" sz="1600" dirty="0" smtClean="0">
                <a:solidFill>
                  <a:schemeClr val="bg1"/>
                </a:solidFill>
              </a:rPr>
              <a:t> в детском саду» - М.: Мозаика – Синтез, 2010.</a:t>
            </a:r>
          </a:p>
          <a:p>
            <a:pPr lvl="0" algn="l">
              <a:buClrTx/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bg1"/>
                </a:solidFill>
              </a:rPr>
              <a:t>Козакова Т.Г. «Развивайте у дошкольников творчество» - М.: Просвещение, 1990.</a:t>
            </a:r>
          </a:p>
          <a:p>
            <a:pPr lvl="0" algn="l">
              <a:buClrTx/>
              <a:buFont typeface="Arial" pitchFamily="34" charset="0"/>
              <a:buChar char="•"/>
            </a:pPr>
            <a:r>
              <a:rPr lang="ru-RU" sz="1600" dirty="0" err="1" smtClean="0">
                <a:solidFill>
                  <a:schemeClr val="bg1"/>
                </a:solidFill>
              </a:rPr>
              <a:t>Басина</a:t>
            </a:r>
            <a:r>
              <a:rPr lang="ru-RU" sz="1600" dirty="0" smtClean="0">
                <a:solidFill>
                  <a:schemeClr val="bg1"/>
                </a:solidFill>
              </a:rPr>
              <a:t> Н.Э., Суслова О.А. «С кисточкой и музыкой в ладошке» - М.: </a:t>
            </a:r>
            <a:r>
              <a:rPr lang="ru-RU" sz="1600" dirty="0" err="1" smtClean="0">
                <a:solidFill>
                  <a:schemeClr val="bg1"/>
                </a:solidFill>
              </a:rPr>
              <a:t>Линка</a:t>
            </a:r>
            <a:r>
              <a:rPr lang="ru-RU" sz="1600" dirty="0" smtClean="0">
                <a:solidFill>
                  <a:schemeClr val="bg1"/>
                </a:solidFill>
              </a:rPr>
              <a:t> – Пресс, 1997.</a:t>
            </a:r>
          </a:p>
          <a:p>
            <a:pPr lvl="0" algn="l">
              <a:buClrTx/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bg1"/>
                </a:solidFill>
              </a:rPr>
              <a:t>Утробина К.К., Утробин Г.Ф. «Увлекательное рисование методом тычка с детьми 3-7 лет: Рисуем и познаём окружающий мир» - М.: Издательство Гном и Д, 2001.</a:t>
            </a:r>
          </a:p>
          <a:p>
            <a:pPr lvl="0" algn="l">
              <a:buClrTx/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bg1"/>
                </a:solidFill>
              </a:rPr>
              <a:t>Курочкина Н.А. «Дети и пейзажная живопись. Времена года» - СПб.: Детство - Пресс, 2003.</a:t>
            </a:r>
          </a:p>
          <a:p>
            <a:pPr lvl="0" algn="l">
              <a:buClrTx/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bg1"/>
                </a:solidFill>
              </a:rPr>
              <a:t>Лыкова И.А. «Изобразительная деятельность в детском саду» - М.: Карапуз – Дидактика, 2009.</a:t>
            </a:r>
          </a:p>
          <a:p>
            <a:pPr lvl="0" algn="l">
              <a:buClrTx/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bg1"/>
                </a:solidFill>
              </a:rPr>
              <a:t>Игнатьев С.Е. Закономерности изобразительной деятельности детей: учебное пособие вузов. М.: Академический проект; Фонд «Мир», 2007.</a:t>
            </a:r>
          </a:p>
          <a:p>
            <a:pPr lvl="0" algn="l">
              <a:buClrTx/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bg1"/>
                </a:solidFill>
              </a:rPr>
              <a:t>Косминская В., </a:t>
            </a:r>
            <a:r>
              <a:rPr lang="ru-RU" sz="1600" dirty="0" err="1" smtClean="0">
                <a:solidFill>
                  <a:schemeClr val="bg1"/>
                </a:solidFill>
              </a:rPr>
              <a:t>Халезова</a:t>
            </a:r>
            <a:r>
              <a:rPr lang="ru-RU" sz="1600" dirty="0" smtClean="0">
                <a:solidFill>
                  <a:schemeClr val="bg1"/>
                </a:solidFill>
              </a:rPr>
              <a:t> Н. Основы изобразительного искусства. -  Москва., 1990</a:t>
            </a:r>
          </a:p>
          <a:p>
            <a:pPr lvl="0" algn="l">
              <a:buClrTx/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bg1"/>
                </a:solidFill>
              </a:rPr>
              <a:t>Ветлугина Н. Художественное творчество и ребёнок. -  Москва., 1987</a:t>
            </a:r>
          </a:p>
          <a:p>
            <a:pPr lvl="0" algn="l">
              <a:buClrTx/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bg1"/>
                </a:solidFill>
              </a:rPr>
              <a:t> Одноралов Н.В. Материалы в изобразительном искусстве. – Москва.: Просвещение, 1983</a:t>
            </a:r>
          </a:p>
          <a:p>
            <a:pPr lvl="0" algn="l">
              <a:buClrTx/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bg1"/>
                </a:solidFill>
              </a:rPr>
              <a:t> Мухина В.С. Изобразительная деятельность ребёнка как форма усвоения социального опыта. – Москва.: Педагогика, 1981</a:t>
            </a:r>
          </a:p>
          <a:p>
            <a:pPr lvl="0" algn="l">
              <a:buClrTx/>
              <a:buFont typeface="Arial" pitchFamily="34" charset="0"/>
              <a:buChar char="•"/>
            </a:pPr>
            <a:r>
              <a:rPr lang="ru-RU" sz="1600" i="1" dirty="0" smtClean="0">
                <a:solidFill>
                  <a:schemeClr val="bg1"/>
                </a:solidFill>
              </a:rPr>
              <a:t> </a:t>
            </a:r>
            <a:r>
              <a:rPr lang="ru-RU" sz="1600" i="1" dirty="0" err="1" smtClean="0">
                <a:solidFill>
                  <a:schemeClr val="bg1"/>
                </a:solidFill>
              </a:rPr>
              <a:t>Шайдурова</a:t>
            </a:r>
            <a:r>
              <a:rPr lang="ru-RU" sz="1600" i="1" dirty="0" smtClean="0">
                <a:solidFill>
                  <a:schemeClr val="bg1"/>
                </a:solidFill>
              </a:rPr>
              <a:t> Н. В.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</a:rPr>
              <a:t>Методика обучения рисования детей дошкольного возраста. Учебное пособие. — М.: ТЦ «Сфера», 2008.</a:t>
            </a:r>
          </a:p>
        </p:txBody>
      </p:sp>
    </p:spTree>
  </p:cSld>
  <p:clrMapOvr>
    <a:masterClrMapping/>
  </p:clrMapOvr>
  <p:transition advTm="10093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33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79922" y="1935163"/>
            <a:ext cx="6584156" cy="4389437"/>
          </a:xfrm>
        </p:spPr>
      </p:pic>
    </p:spTree>
  </p:cSld>
  <p:clrMapOvr>
    <a:masterClrMapping/>
  </p:clrMapOvr>
  <p:transition advTm="259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_33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79922" y="1935163"/>
            <a:ext cx="6584156" cy="4389437"/>
          </a:xfrm>
        </p:spPr>
      </p:pic>
    </p:spTree>
  </p:cSld>
  <p:clrMapOvr>
    <a:masterClrMapping/>
  </p:clrMapOvr>
  <p:transition advTm="2590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33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79922" y="1935163"/>
            <a:ext cx="6584156" cy="4389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33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79922" y="1935163"/>
            <a:ext cx="6584156" cy="4389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33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79922" y="1935163"/>
            <a:ext cx="6584156" cy="4389437"/>
          </a:xfr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33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79922" y="1935163"/>
            <a:ext cx="6584156" cy="4389437"/>
          </a:xfr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33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79922" y="1935163"/>
            <a:ext cx="6584156" cy="4389437"/>
          </a:xfr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33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79922" y="1935163"/>
            <a:ext cx="6584156" cy="4389437"/>
          </a:xfr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33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79922" y="1935163"/>
            <a:ext cx="6584156" cy="4389437"/>
          </a:xfr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33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79922" y="1935163"/>
            <a:ext cx="6584156" cy="4389437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Материалы и оборудование</a:t>
            </a:r>
            <a:endParaRPr lang="ru-RU" dirty="0"/>
          </a:p>
        </p:txBody>
      </p:sp>
      <p:pic>
        <p:nvPicPr>
          <p:cNvPr id="4" name="Содержимое 3" descr="DSCN49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  <p:transition advTm="2698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33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79922" y="1935163"/>
            <a:ext cx="6584156" cy="4389437"/>
          </a:xfr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33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79922" y="1935163"/>
            <a:ext cx="6584156" cy="4389437"/>
          </a:xfr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33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79922" y="1935163"/>
            <a:ext cx="6584156" cy="4389437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Рисование пальчиками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(возраст: от двух лет)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206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67</TotalTime>
  <Words>462</Words>
  <Application>Microsoft Office PowerPoint</Application>
  <PresentationFormat>Экран (4:3)</PresentationFormat>
  <Paragraphs>60</Paragraphs>
  <Slides>82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82</vt:i4>
      </vt:variant>
    </vt:vector>
  </HeadingPairs>
  <TitlesOfParts>
    <vt:vector size="83" baseType="lpstr">
      <vt:lpstr>Поток</vt:lpstr>
      <vt:lpstr>МАСТЕР-КЛАСС</vt:lpstr>
      <vt:lpstr>Слайд 2</vt:lpstr>
      <vt:lpstr>Слайд 3</vt:lpstr>
      <vt:lpstr>Слайд 4</vt:lpstr>
      <vt:lpstr>Слайд 5</vt:lpstr>
      <vt:lpstr>Методическая литература</vt:lpstr>
      <vt:lpstr>Слайд 7</vt:lpstr>
      <vt:lpstr>Материалы и оборудование</vt:lpstr>
      <vt:lpstr>Рисование пальчиками</vt:lpstr>
      <vt:lpstr>Слайд 10</vt:lpstr>
      <vt:lpstr>Слайд 11</vt:lpstr>
      <vt:lpstr>Слайд 12</vt:lpstr>
      <vt:lpstr>Рисование ладошкой</vt:lpstr>
      <vt:lpstr>Слайд 14</vt:lpstr>
      <vt:lpstr>Слайд 15</vt:lpstr>
      <vt:lpstr>Слайд 16</vt:lpstr>
      <vt:lpstr>Слайд 17</vt:lpstr>
      <vt:lpstr>Слайд 18</vt:lpstr>
      <vt:lpstr>Слайд 19</vt:lpstr>
      <vt:lpstr>Тычок жёсткой полусухой кистью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Рисование по сырой бумаге</vt:lpstr>
      <vt:lpstr>Слайд 33</vt:lpstr>
      <vt:lpstr>Слайд 34</vt:lpstr>
      <vt:lpstr>Слайд 35</vt:lpstr>
      <vt:lpstr>Слайд 36</vt:lpstr>
      <vt:lpstr>Отпечатки листьев</vt:lpstr>
      <vt:lpstr>Слайд 38</vt:lpstr>
      <vt:lpstr>Слайд 39</vt:lpstr>
      <vt:lpstr>Слайд 40</vt:lpstr>
      <vt:lpstr>Слайд 41</vt:lpstr>
      <vt:lpstr>Слайд 42</vt:lpstr>
      <vt:lpstr>Слайд 43</vt:lpstr>
      <vt:lpstr>Монотипия предметная</vt:lpstr>
      <vt:lpstr>Слайд 45</vt:lpstr>
      <vt:lpstr>Слайд 46</vt:lpstr>
      <vt:lpstr>Монотипия пейзажная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Ниткография</vt:lpstr>
      <vt:lpstr>Слайд 57</vt:lpstr>
      <vt:lpstr>Слайд 58</vt:lpstr>
      <vt:lpstr>Слайд 59</vt:lpstr>
      <vt:lpstr>Набрызг</vt:lpstr>
      <vt:lpstr>Слайд 61</vt:lpstr>
      <vt:lpstr>Слайд 62</vt:lpstr>
      <vt:lpstr>Слайд 63</vt:lpstr>
      <vt:lpstr>Работа педагогов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Рисование пальчиками</dc:title>
  <dc:creator>0</dc:creator>
  <cp:lastModifiedBy>1</cp:lastModifiedBy>
  <cp:revision>15</cp:revision>
  <dcterms:created xsi:type="dcterms:W3CDTF">2015-11-26T17:41:02Z</dcterms:created>
  <dcterms:modified xsi:type="dcterms:W3CDTF">2017-01-16T04:26:09Z</dcterms:modified>
</cp:coreProperties>
</file>